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3136f7cb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3136f7cb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3136f7cbc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3136f7cbc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3136f7cbc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b3136f7cbc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3136f7cbc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3136f7cbc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16708a1bc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16708a1bc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962790c0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962790c0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16708a1bc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16708a1bc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3136f7cb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3136f7cb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64bf9a24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64bf9a24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64bf9a2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64bf9a2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64bf9a24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b64bf9a24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3136f7cbc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3136f7cbc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6708a1bc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16708a1bc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962790c0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962790c0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3136f7cb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3136f7cb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3136f7c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3136f7c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Node.js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Mohamed Omran</a:t>
            </a:r>
            <a:br>
              <a:rPr lang="en-GB"/>
            </a:br>
            <a:r>
              <a:rPr lang="en-GB"/>
              <a:t>Senior Software Engineer @The Fabulous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/>
          <p:nvPr>
            <p:ph type="title"/>
          </p:nvPr>
        </p:nvSpPr>
        <p:spPr>
          <a:xfrm>
            <a:off x="1234025" y="3502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Web 101</a:t>
            </a:r>
            <a:endParaRPr/>
          </a:p>
        </p:txBody>
      </p:sp>
      <p:pic>
        <p:nvPicPr>
          <p:cNvPr id="280" name="Google Shape;2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200" y="1108700"/>
            <a:ext cx="4787600" cy="38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 txBox="1"/>
          <p:nvPr>
            <p:ph idx="1" type="body"/>
          </p:nvPr>
        </p:nvSpPr>
        <p:spPr>
          <a:xfrm>
            <a:off x="1983300" y="179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919814" y="1828760"/>
            <a:ext cx="1431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(1) HTTP Request</a:t>
            </a:r>
            <a:endParaRPr b="0" i="0" sz="12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27"/>
          <p:cNvCxnSpPr/>
          <p:nvPr/>
        </p:nvCxnSpPr>
        <p:spPr>
          <a:xfrm>
            <a:off x="977310" y="2190303"/>
            <a:ext cx="1264500" cy="0"/>
          </a:xfrm>
          <a:prstGeom prst="straightConnector1">
            <a:avLst/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Image result for server image" id="288" name="Google Shape;28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2902" y="1509133"/>
            <a:ext cx="1550126" cy="186121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7"/>
          <p:cNvSpPr txBox="1"/>
          <p:nvPr/>
        </p:nvSpPr>
        <p:spPr>
          <a:xfrm>
            <a:off x="2123000" y="3370352"/>
            <a:ext cx="211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 Server (express)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290" name="Google Shape;29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2060" y="413677"/>
            <a:ext cx="1022350" cy="10001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27"/>
          <p:cNvCxnSpPr/>
          <p:nvPr/>
        </p:nvCxnSpPr>
        <p:spPr>
          <a:xfrm flipH="1" rot="10800000">
            <a:off x="4980700" y="1045425"/>
            <a:ext cx="2611800" cy="1372200"/>
          </a:xfrm>
          <a:prstGeom prst="straightConnector1">
            <a:avLst/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2" name="Google Shape;292;p27"/>
          <p:cNvSpPr txBox="1"/>
          <p:nvPr/>
        </p:nvSpPr>
        <p:spPr>
          <a:xfrm rot="-1709778">
            <a:off x="5721891" y="1415310"/>
            <a:ext cx="660865" cy="253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5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DBMS</a:t>
            </a:r>
            <a:endParaRPr b="0" i="0" sz="105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7"/>
          <p:cNvSpPr txBox="1"/>
          <p:nvPr/>
        </p:nvSpPr>
        <p:spPr>
          <a:xfrm>
            <a:off x="3659401" y="2771391"/>
            <a:ext cx="1412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rgbClr val="0BFFC4"/>
                </a:solidFill>
                <a:latin typeface="Arial"/>
                <a:ea typeface="Arial"/>
                <a:cs typeface="Arial"/>
                <a:sym typeface="Arial"/>
              </a:rPr>
              <a:t>(6) Fetched data</a:t>
            </a:r>
            <a:endParaRPr b="0" i="0" sz="1100" u="none" cap="none" strike="noStrike">
              <a:solidFill>
                <a:srgbClr val="0BFF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p27"/>
          <p:cNvCxnSpPr/>
          <p:nvPr/>
        </p:nvCxnSpPr>
        <p:spPr>
          <a:xfrm rot="10800000">
            <a:off x="3710301" y="2655698"/>
            <a:ext cx="1048200" cy="0"/>
          </a:xfrm>
          <a:prstGeom prst="straightConnector1">
            <a:avLst/>
          </a:prstGeom>
          <a:noFill/>
          <a:ln cap="flat" cmpd="sng" w="34925">
            <a:solidFill>
              <a:srgbClr val="00B18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5" name="Google Shape;295;p27"/>
          <p:cNvCxnSpPr/>
          <p:nvPr/>
        </p:nvCxnSpPr>
        <p:spPr>
          <a:xfrm rot="10800000">
            <a:off x="967850" y="2625872"/>
            <a:ext cx="1288500" cy="0"/>
          </a:xfrm>
          <a:prstGeom prst="straightConnector1">
            <a:avLst/>
          </a:prstGeom>
          <a:noFill/>
          <a:ln cap="flat" cmpd="sng" w="38100">
            <a:solidFill>
              <a:srgbClr val="00B187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296" name="Google Shape;296;p27"/>
          <p:cNvSpPr txBox="1"/>
          <p:nvPr/>
        </p:nvSpPr>
        <p:spPr>
          <a:xfrm>
            <a:off x="886637" y="2788296"/>
            <a:ext cx="1445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rgbClr val="0BFFC4"/>
                </a:solidFill>
                <a:latin typeface="Arial"/>
                <a:ea typeface="Arial"/>
                <a:cs typeface="Arial"/>
                <a:sym typeface="Arial"/>
              </a:rPr>
              <a:t>(7) HTTP Response</a:t>
            </a:r>
            <a:endParaRPr b="0" i="0" sz="1100" u="none" cap="none" strike="noStrike">
              <a:solidFill>
                <a:srgbClr val="0BFF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27"/>
          <p:cNvCxnSpPr/>
          <p:nvPr/>
        </p:nvCxnSpPr>
        <p:spPr>
          <a:xfrm flipH="1" rot="10800000">
            <a:off x="5019975" y="2157400"/>
            <a:ext cx="2866800" cy="278700"/>
          </a:xfrm>
          <a:prstGeom prst="straightConnector1">
            <a:avLst/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Related image" id="298" name="Google Shape;29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2060" y="1469286"/>
            <a:ext cx="1022350" cy="88114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7"/>
          <p:cNvSpPr txBox="1"/>
          <p:nvPr/>
        </p:nvSpPr>
        <p:spPr>
          <a:xfrm rot="-315789">
            <a:off x="5515291" y="1976515"/>
            <a:ext cx="1788942" cy="261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File System</a:t>
            </a:r>
            <a:endParaRPr b="0" i="0" sz="11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" name="Google Shape;300;p27"/>
          <p:cNvCxnSpPr/>
          <p:nvPr/>
        </p:nvCxnSpPr>
        <p:spPr>
          <a:xfrm>
            <a:off x="5029200" y="2454575"/>
            <a:ext cx="2859300" cy="382200"/>
          </a:xfrm>
          <a:prstGeom prst="straightConnector1">
            <a:avLst/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1" name="Google Shape;301;p27"/>
          <p:cNvSpPr txBox="1"/>
          <p:nvPr/>
        </p:nvSpPr>
        <p:spPr>
          <a:xfrm rot="462966">
            <a:off x="5710853" y="2678201"/>
            <a:ext cx="1309356" cy="261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endParaRPr b="0" i="0" sz="11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302" name="Google Shape;302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02060" y="2405851"/>
            <a:ext cx="1022350" cy="102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7"/>
          <p:cNvCxnSpPr/>
          <p:nvPr/>
        </p:nvCxnSpPr>
        <p:spPr>
          <a:xfrm>
            <a:off x="5019975" y="2463800"/>
            <a:ext cx="2866800" cy="1585800"/>
          </a:xfrm>
          <a:prstGeom prst="straightConnector1">
            <a:avLst/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4" name="Google Shape;304;p27"/>
          <p:cNvSpPr txBox="1"/>
          <p:nvPr/>
        </p:nvSpPr>
        <p:spPr>
          <a:xfrm rot="1733961">
            <a:off x="5245242" y="3301076"/>
            <a:ext cx="2236627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5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Other Sources</a:t>
            </a:r>
            <a:endParaRPr b="0" i="0" sz="105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305" name="Google Shape;305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02060" y="3539288"/>
            <a:ext cx="1022350" cy="827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oap web service icon" id="306" name="Google Shape;306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86699" y="4157207"/>
            <a:ext cx="1375850" cy="98140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7"/>
          <p:cNvSpPr txBox="1"/>
          <p:nvPr/>
        </p:nvSpPr>
        <p:spPr>
          <a:xfrm>
            <a:off x="3818334" y="2018661"/>
            <a:ext cx="832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Requests</a:t>
            </a:r>
            <a:endParaRPr b="0" i="0" sz="12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p27"/>
          <p:cNvCxnSpPr/>
          <p:nvPr/>
        </p:nvCxnSpPr>
        <p:spPr>
          <a:xfrm>
            <a:off x="3743325" y="2342703"/>
            <a:ext cx="1079700" cy="0"/>
          </a:xfrm>
          <a:prstGeom prst="straightConnector1">
            <a:avLst/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9" name="Google Shape;309;p27"/>
          <p:cNvSpPr txBox="1"/>
          <p:nvPr/>
        </p:nvSpPr>
        <p:spPr>
          <a:xfrm>
            <a:off x="3818334" y="552450"/>
            <a:ext cx="331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0" name="Google Shape;310;p27"/>
          <p:cNvSpPr txBox="1"/>
          <p:nvPr/>
        </p:nvSpPr>
        <p:spPr>
          <a:xfrm rot="-5400000">
            <a:off x="1883612" y="2300925"/>
            <a:ext cx="1022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000"/>
                </a:solidFill>
              </a:rPr>
              <a:t>Web Server</a:t>
            </a:r>
            <a:endParaRPr b="0" i="0" sz="12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/>
          <p:nvPr>
            <p:ph type="title"/>
          </p:nvPr>
        </p:nvSpPr>
        <p:spPr>
          <a:xfrm>
            <a:off x="1052550" y="2299350"/>
            <a:ext cx="7038900" cy="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web application?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Listen =&gt; Request =&gt; Route =&gt; Logic =&gt; Response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/>
          <p:nvPr>
            <p:ph type="title"/>
          </p:nvPr>
        </p:nvSpPr>
        <p:spPr>
          <a:xfrm>
            <a:off x="1052550" y="2299350"/>
            <a:ext cx="70389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 module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 txBox="1"/>
          <p:nvPr>
            <p:ph type="title"/>
          </p:nvPr>
        </p:nvSpPr>
        <p:spPr>
          <a:xfrm>
            <a:off x="1052550" y="2299350"/>
            <a:ext cx="70389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Streams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"/>
          <p:cNvSpPr txBox="1"/>
          <p:nvPr>
            <p:ph type="title"/>
          </p:nvPr>
        </p:nvSpPr>
        <p:spPr>
          <a:xfrm>
            <a:off x="1052550" y="1648950"/>
            <a:ext cx="7038900" cy="18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debugger</a:t>
            </a:r>
            <a:r>
              <a:rPr lang="en-GB"/>
              <a:t>;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/>
          <p:nvPr>
            <p:ph type="title"/>
          </p:nvPr>
        </p:nvSpPr>
        <p:spPr>
          <a:xfrm>
            <a:off x="1052550" y="1648950"/>
            <a:ext cx="7038900" cy="18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linter;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 txBox="1"/>
          <p:nvPr>
            <p:ph type="title"/>
          </p:nvPr>
        </p:nvSpPr>
        <p:spPr>
          <a:xfrm>
            <a:off x="1052550" y="1648950"/>
            <a:ext cx="7038900" cy="21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Express.js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Server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Routing (patterns, params, query, postman)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Middlewares (app, route[ ], built-in, custom)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RESTful API (body)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Static Files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Views (SSR)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066" y="0"/>
            <a:ext cx="51358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6820"/>
            <a:ext cx="9144003" cy="4589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Tips: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Early return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Object vs if vs switch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052550" y="1706100"/>
            <a:ext cx="7038900" cy="22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latin typeface="Lato"/>
                <a:ea typeface="Lato"/>
                <a:cs typeface="Lato"/>
                <a:sym typeface="Lato"/>
              </a:rPr>
              <a:t>Reference mutation</a:t>
            </a:r>
            <a:endParaRPr b="1"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400">
                <a:latin typeface="Lato"/>
                <a:ea typeface="Lato"/>
                <a:cs typeface="Lato"/>
                <a:sym typeface="Lato"/>
              </a:rPr>
              <a:t>Im/pure Functions</a:t>
            </a:r>
            <a:endParaRPr b="1" sz="2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/>
          <p:nvPr>
            <p:ph type="title"/>
          </p:nvPr>
        </p:nvSpPr>
        <p:spPr>
          <a:xfrm>
            <a:off x="1052550" y="1450650"/>
            <a:ext cx="7038900" cy="32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 custom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How require works?</a:t>
            </a:r>
            <a:endParaRPr sz="1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	Order of require</a:t>
            </a:r>
            <a:endParaRPr sz="1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	Require folder</a:t>
            </a:r>
            <a:endParaRPr sz="1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	Require json/js</a:t>
            </a:r>
            <a:endParaRPr sz="1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	5 global variables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		Native modules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		Custom modules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		Caching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Read about ESM, how, pros, why they chose it over CJS (Lab requirement)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Read about circular dependency (Lab </a:t>
            </a:r>
            <a:r>
              <a:rPr lang="en-GB" sz="1500"/>
              <a:t>requirement</a:t>
            </a:r>
            <a:r>
              <a:rPr lang="en-GB" sz="1500"/>
              <a:t>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/>
          <p:nvPr>
            <p:ph type="title"/>
          </p:nvPr>
        </p:nvSpPr>
        <p:spPr>
          <a:xfrm>
            <a:off x="1007500" y="1945650"/>
            <a:ext cx="7038900" cy="15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NPM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</a:t>
            </a:r>
            <a:r>
              <a:rPr lang="en-GB"/>
              <a:t>ackage.json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Package-lock.json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Sem-Ver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/>
          <p:nvPr>
            <p:ph type="title"/>
          </p:nvPr>
        </p:nvSpPr>
        <p:spPr>
          <a:xfrm>
            <a:off x="1297500" y="393750"/>
            <a:ext cx="70389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 101</a:t>
            </a:r>
            <a:endParaRPr/>
          </a:p>
        </p:txBody>
      </p:sp>
      <p:sp>
        <p:nvSpPr>
          <p:cNvPr id="268" name="Google Shape;268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Web Server from beginning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Protocols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HTTP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200"/>
              <a:t>Meaning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Request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Response</a:t>
            </a:r>
            <a:endParaRPr sz="12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200"/>
              <a:t>Stateless</a:t>
            </a:r>
            <a:endParaRPr sz="12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200"/>
              <a:t>Methods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Status codes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/>
          <p:nvPr>
            <p:ph type="title"/>
          </p:nvPr>
        </p:nvSpPr>
        <p:spPr>
          <a:xfrm>
            <a:off x="1234025" y="3502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Web 101</a:t>
            </a:r>
            <a:endParaRPr/>
          </a:p>
        </p:txBody>
      </p:sp>
      <p:pic>
        <p:nvPicPr>
          <p:cNvPr id="274" name="Google Shape;2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150" y="1271213"/>
            <a:ext cx="5609700" cy="31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